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322" r:id="rId3"/>
    <p:sldId id="323" r:id="rId4"/>
    <p:sldId id="324" r:id="rId5"/>
    <p:sldId id="258" r:id="rId6"/>
    <p:sldId id="259" r:id="rId7"/>
    <p:sldId id="337" r:id="rId8"/>
    <p:sldId id="270" r:id="rId9"/>
    <p:sldId id="271" r:id="rId10"/>
    <p:sldId id="272" r:id="rId11"/>
    <p:sldId id="264" r:id="rId12"/>
    <p:sldId id="268" r:id="rId13"/>
    <p:sldId id="304" r:id="rId14"/>
    <p:sldId id="269" r:id="rId15"/>
    <p:sldId id="273" r:id="rId16"/>
    <p:sldId id="274" r:id="rId17"/>
    <p:sldId id="306" r:id="rId18"/>
    <p:sldId id="275" r:id="rId19"/>
    <p:sldId id="276" r:id="rId20"/>
    <p:sldId id="277" r:id="rId21"/>
    <p:sldId id="278" r:id="rId22"/>
    <p:sldId id="279" r:id="rId23"/>
    <p:sldId id="308" r:id="rId24"/>
    <p:sldId id="280" r:id="rId25"/>
    <p:sldId id="315" r:id="rId26"/>
    <p:sldId id="316" r:id="rId27"/>
    <p:sldId id="281" r:id="rId28"/>
    <p:sldId id="282" r:id="rId29"/>
    <p:sldId id="293" r:id="rId30"/>
    <p:sldId id="294" r:id="rId31"/>
    <p:sldId id="329" r:id="rId32"/>
    <p:sldId id="295" r:id="rId33"/>
    <p:sldId id="296" r:id="rId34"/>
    <p:sldId id="297" r:id="rId35"/>
    <p:sldId id="298" r:id="rId36"/>
    <p:sldId id="299" r:id="rId37"/>
    <p:sldId id="300" r:id="rId38"/>
    <p:sldId id="327" r:id="rId39"/>
    <p:sldId id="326" r:id="rId40"/>
    <p:sldId id="317" r:id="rId41"/>
    <p:sldId id="318" r:id="rId42"/>
    <p:sldId id="330" r:id="rId43"/>
    <p:sldId id="331" r:id="rId44"/>
    <p:sldId id="319" r:id="rId45"/>
    <p:sldId id="320" r:id="rId46"/>
    <p:sldId id="310" r:id="rId47"/>
    <p:sldId id="285" r:id="rId48"/>
    <p:sldId id="312" r:id="rId49"/>
    <p:sldId id="314" r:id="rId50"/>
    <p:sldId id="286" r:id="rId51"/>
    <p:sldId id="332" r:id="rId52"/>
    <p:sldId id="333" r:id="rId53"/>
    <p:sldId id="334" r:id="rId54"/>
    <p:sldId id="335" r:id="rId55"/>
    <p:sldId id="288" r:id="rId56"/>
    <p:sldId id="287" r:id="rId57"/>
    <p:sldId id="328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9E40-0535-4E19-965F-B71E2BE1E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35F7E1-5B9F-49CB-B4A2-EB0600ABAC0C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2DD24-1ACC-402D-8BD9-0D932014F2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9"/>
          <p:cNvSpPr>
            <a:spLocks noGrp="1"/>
          </p:cNvSpPr>
          <p:nvPr>
            <p:ph sz="quarter" idx="1"/>
          </p:nvPr>
        </p:nvSpPr>
        <p:spPr>
          <a:xfrm>
            <a:off x="1000125" y="2786063"/>
            <a:ext cx="7662863" cy="385286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6000" dirty="0" smtClean="0"/>
              <a:t>Профилактика детского дорожно-транспортного травматизма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214950"/>
            <a:ext cx="1438275" cy="1285875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28604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u="sng" dirty="0" smtClean="0">
                <a:latin typeface="Times New Roman" pitchFamily="18" charset="0"/>
                <a:cs typeface="Times New Roman" pitchFamily="18" charset="0"/>
              </a:rPr>
              <a:t>Навыки безопасного поведения на дороге, которыми должны обладать все пешеходы и особенно дети:</a:t>
            </a:r>
          </a:p>
          <a:p>
            <a:pPr algn="ctr">
              <a:buNone/>
            </a:pPr>
            <a:endParaRPr lang="ru-RU" sz="9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 переключения внимания на дорогу</a:t>
            </a: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То есть различать  границу, за которой начинаются привычки, действующие в школе, в быту, и начинается транспортная среда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 спокойного, достаточно уверенного поведения на дороге</a:t>
            </a: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Умение ориентироваться  в дорожно-транспортной ситуации и принимать  правильные решения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 наблюдения</a:t>
            </a:r>
            <a:endParaRPr lang="ru-RU" sz="9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То есть смотреть и видеть дорожную ситуацию, замечать транспортные средства, оценивать скорость и направление будущего движения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Навык предвидения опасности</a:t>
            </a:r>
            <a:endParaRPr lang="ru-RU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Умение видеть все предметы, представляющие опасность для его жизни и здоровья, а так же предполагать возможные опасности, вычислять их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59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7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7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Воспитаники</a:t>
            </a:r>
            <a:r>
              <a:rPr lang="ru-RU" sz="7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должны </a:t>
            </a:r>
            <a:r>
              <a:rPr lang="ru-RU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знать: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Элементы дороги и их назначение, проезжая часть, тротуар, разделительная полоса, обочина, кювет. Назначение бордюра и пешеходных ограждений.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такое пешеходный переход (нерегулируемый, регулируемый, подземный, надземный). Обозначения переходов. Правила пользования переходами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Правила перехода проезжей части дороги вне зоны видимости пешеходного перехода или перекрестка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Что такое перекресток. Типы перекрестков. Различие между регулируемым и не регулируемым перекрестками. Правила перехода проезжей части на них.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Значение сигналов светофора и регулировщика. Правила перехода проезжей части по этим сигналам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Значение предупредительных сигналов, подаваемых водителями транспортных средств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Назначение и название дорожных знаков и дорожной разметки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Правила поведения пешехода на тротуаре. Правила поведения при движении в группе, организованной колонне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Правила пользования городским маршрутным транспортом и другими видами транспорта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Особенности поведения пешеходов на загородной дороге. Правила перехода через железнодорожные пути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Типичные ошибки пешеходов при пересечении проезжей части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разрешается играть. Где можно ездить на самокатных средствах</a:t>
            </a:r>
          </a:p>
          <a:p>
            <a:endParaRPr lang="ru-RU" sz="6400" b="1" dirty="0" smtClean="0"/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дороги</a:t>
            </a:r>
            <a:endParaRPr lang="ru-RU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Вначале найти  безопасное место  для перехода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Остановиться  на тротуаре возле обочины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Осмотреться и прислушаться – нет ли машин и если приближается транспортное средство – дать ему проехать. Снова посмотреть по сторонам </a:t>
            </a: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по близости нет транспортных средств – можно переходить дорогу, и только под прямым углом к тротуару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Продолжать внимательно смотреть и прислушиваться, пока не перейдешь дорогу 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m72ca86b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728667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ребенок должен знать 4 основных закона  безопасности дорожного движения:</a:t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«ЧЕМ ВЫШЕ СКОРОСТЬ, ТЕМ БОЛЬШЕ ОПАСНОСТЬ»</a:t>
            </a:r>
          </a:p>
          <a:p>
            <a:pPr lvl="0"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«ПЕРЕД ВЫХОДОМ НА ПРОЕЗЖУЮ ЧАСТЬ - 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ОСТАНОВИСЬ!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«НЕ ВИДИШЬ - </a:t>
            </a: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ОСТАНОВИСЬ!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«УМЕТЬ ВИДЕТЬ, НАБЛЮДАТЬ И ПРЕДВИДЕТЬ, ДЕЙСТВОВАТЬ БЕЗОПАСНО!» </a:t>
            </a:r>
          </a:p>
          <a:p>
            <a:pPr>
              <a:buNone/>
            </a:pPr>
            <a:r>
              <a:rPr lang="ru-RU" sz="3900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072074"/>
            <a:ext cx="146685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Ошибки </a:t>
            </a:r>
          </a:p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в преподавании ПДД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643314"/>
            <a:ext cx="207170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используйте устаревшую формулировку: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«Обходи трамвай спереди, а автобус - сзади»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 правило не спасает, а напротив, создает аварийную ситуацию, так как при выходе пешехода сзади или спереди транспортного средства ни водитель, ни пешеход не видят друг друга, и может произойти столкновение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ПРАВИЛО: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выйдя из автобуса или троллейбуса, обязательно дождись, когда он отъедет от остановки и проезжая часть освободится, затем постарайся найти пешеходный переход, а при его отсутствии – перекресток. Или попросить взрослых помочь перейти дорогу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m61cfe66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700092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92500" lnSpcReduction="10000"/>
          </a:bodyPr>
          <a:lstStyle/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Неверно учить детей: </a:t>
            </a:r>
            <a:r>
              <a:rPr lang="ru-RU" sz="3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«При переходе улицы посмотри налево и, дойдя до середины, посмотри направо»</a:t>
            </a: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Эта формулировка также устарела и создает опасную ситуацию</a:t>
            </a:r>
          </a:p>
          <a:p>
            <a:pPr>
              <a:buNone/>
            </a:pP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: Прежде, чем перейти дорогу, остановись, посмотри в обе стороны и, убедившись в безопасности, переходи улицу, постоянно контролируя ситуацию на дороге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Из года в год детям закладывается устаревшая установка, которой нет в ПДД: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«Стой»,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«Приготовиться»,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«Иди»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ПРАВИЛО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Обучайте детей не догмам, а реальным способам безопасного поведения на дороге. Зелёный сигнал светофора абсолютной безопасности на дороге не обеспечивает. И идти надо, только убедившись в безопасности перехода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ДТП с участием </a:t>
            </a:r>
            <a:b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 16 лет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5775" y="1844675"/>
          <a:ext cx="8172450" cy="401796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724150"/>
                <a:gridCol w="2724150"/>
                <a:gridCol w="2724150"/>
              </a:tblGrid>
              <a:tr h="1296418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мес. 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мес.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3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ДТП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159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3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Погибли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0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Ранены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178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Неверно обучать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 успел перейти дорогу, остановись на островке безопасности или на середине дороги»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ПДД нет понятия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«островок безопасности»,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 только островки, информирующие водителя о направлении движения  в местах разделения или  слияния транспортных потоков, и называются они «направляющие островки», не гарантирующие безопасность пешеходу. Остановка на разделительной линии  возможна, но не рекомендуется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рассчитать переход так, чтобы не останавливаться  на середине дороги и пересечь проезжую часть за один прием. Но если уж попал в такую ситуацию, то стой на середине дороги, на осевой линии, разделяющей транспортные потоки противоположных направлений, или на «направляющем островке»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стоит употреблять в процессе обучения уменьшительно-ласкательные слова. Реальная действительность современного дорожного движения требовательна и сурова</a:t>
            </a:r>
          </a:p>
          <a:p>
            <a:pPr algn="just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Опасными на дороге являются автомобили, а не автомобильчики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715436" cy="59674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Учат: не играй на дороге, у дороги, а играй во дворе дома. Но во дворах тоже есть дороги, при движении по которым водители транспортных средств должны соблюдать правила движения в жилой зоне, т.е. скорость движения не должна превышать 20 км/ч, но это правило далеко не всегда соблюдается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Выходя из подъезда, будьте внимательны и осторожны. Играйте подальше от дороги, там, где нет транспортных средств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5c227d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692948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35798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Начинают обучение со знаков, неактуальных для юных участников дорожного движения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Следует помнить, что дорожные знаки главным образом предназначены для водителей. Детям, безусловно, необходимо знать значение дорожных знаков, но, прежде всего, это должны быть знаки, которые работают на обеспечение безопасности пешеходов</a:t>
            </a:r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Детям, безусловно, необходимо знать значение дорожных знаков, но прежде всего это должны быть знаки, которые работают на обеспечение безопасности пешеходов: «Пешеходный переход» (подземный и надземный), «Движение пешеходов запрещено», «Пешеходная дорожка», «Движение на велосипедах запрещено», «Пересечение с велосипедной дорожкой», «Велосипедная дорожка»</a:t>
            </a:r>
          </a:p>
          <a:p>
            <a:endParaRPr lang="ru-RU" dirty="0"/>
          </a:p>
        </p:txBody>
      </p:sp>
      <p:pic>
        <p:nvPicPr>
          <p:cNvPr id="4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466725" cy="4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446405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9652" y="6215082"/>
            <a:ext cx="477520" cy="47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500702"/>
            <a:ext cx="484505" cy="48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6215082"/>
            <a:ext cx="487045" cy="4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6072206"/>
            <a:ext cx="454660" cy="6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6072206"/>
            <a:ext cx="415290" cy="56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6286520"/>
            <a:ext cx="441960" cy="3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r>
              <a:rPr lang="ru-RU" b="1" i="1" dirty="0" smtClean="0"/>
              <a:t>Используют для показа старые знаки на желтом фоне, путают группы знаков, неправильно называют дорожные знаки или не верно преподносят информацию, которую несет в себе тот или иной дорожный знак</a:t>
            </a:r>
            <a:endParaRPr lang="ru-RU" dirty="0"/>
          </a:p>
        </p:txBody>
      </p:sp>
      <p:pic>
        <p:nvPicPr>
          <p:cNvPr id="4" name="Рисунок 3" descr="feodosia7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1125220" cy="100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2357430"/>
            <a:ext cx="1313180" cy="10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335756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часто путают значение знаков 1.20 и 5.16.1. Они оба имеют одинаковое название – «Пешеходный переход». Но знак 1.20 (треугольный с красной каймой) относится к группе предупреждающих знаков и предупреждает водителя, что впереди – знак 5.16.1. и пешеходный переход. А знак 5.16.1 (квадратный синий), имеющий тоже название, относится к группе особых предписаний и указывает пешеходам, что через дорогу необходимо переходить именно здесь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Неправильно объясняют значение дорожного знака «Дети»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вовсе не предусматривает переход через дорогу именно в месте его установки, а лишь информирует водителя о том, что на дороге могут неожиданно появиться дети, так как рядом школа, детский сад или другое учреждение</a:t>
            </a:r>
          </a:p>
          <a:p>
            <a:endParaRPr lang="ru-RU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857628"/>
            <a:ext cx="2071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14366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Дорожная математика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Задача 1.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Семеро ребят играли в мяч на проезжей части дороги. Двое ушли домой. Остальные остались играть на дороге. Сколько ребят поступило правильно?</a:t>
            </a: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(Ни одного, играть на проезжей части запрещено)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Задача 2.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Два мальчика и три девочки вышли из школы. Когда они подошли к пешеходному переходу, зелёный сигнал уже начал мигать. Мальчики побежали через дорогу бегом, а девочки остались дожидаться следующего зелёного сигнала. Сколько ребят перешли дорогу правильно?</a:t>
            </a: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(Три девочки. Зелёный мигающий сигнал предупреждает, что скоро включится жёлтый, а затем красный, поэтому безопаснее всего дождаться следующего зелёного сигнала светофора. Бежать через дорогу тоже опасно)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Четыре мальчика поехали кататься на велосипедах  по улицам города. Одному из них было 15 лет, остальным – 13. Сколько ребят не нарушили ПДД?</a:t>
            </a: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(Трое. Ездить  по улицам на велосипеде можно с 14 лет)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u="sng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 Из автобуса вышли семь человек. Трое из них подошли к пешеходному переходу, двое пошли обходить автобус спереди и двое остались на остановке. Сколько человек поступило правильно?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(Двое. Правильнее подождать, пока автобус отъедет от остановки)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Проблемное обучение  в процессе преподавания основ безопасного поведения на дороге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401080" cy="542928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изучении сигналов регулирования, можно поставить вопрос не репродуктивного плана: На какой сигнал светофора вам разрешено переходить дорогу, а сформулировать перед детьми проблему: почему на улице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где стоит светофор (лучше ближайший к школе), люди часто перебегают дорогу на красный сигнал.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постановки проблемы, обозначьте основные исследовательские этапы: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бойтесь выходить с детьми на улицу с ручкой и блокнотом. Пусть они посмотрят, действительно ли люди нарушают здесь ПДД, как часто это происходит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Выяснение непонятных явлений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 почему именно здесь возникла необходимость постановки светофора? Есть ли в нем необходимость? Удобен ли режим работы светофора?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Выдвижение гипотез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Гипотез должно быть несколько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Доказательная база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доказательств под каждую гипотезу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Формулировка решения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Выдвижение главной версии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Практические выводы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То, что, по мнению ребят, надо сделать для того, чтобы люди соблюдали светофорный режим на данном участке дороги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дорожных "ловушках"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Несчастье на дорогах - случайность кажущаяся. Не многим известно, что 95% детей, пострадавших на дорогах в дорожных происшествиях, были сбиты автомобилями в повторяющихся ситуациях, так называемых дорожных «ловушках»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Дорожная "ловушка"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ситуация обманчивой безопасности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ДТП с участием детей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268413"/>
          <a:ext cx="8280401" cy="527372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3888188"/>
                <a:gridCol w="1584077"/>
                <a:gridCol w="1368066"/>
                <a:gridCol w="1440070"/>
              </a:tblGrid>
              <a:tr h="39937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Муниципальное образование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ДТП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Погибли 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Ранены</a:t>
                      </a:r>
                      <a:endParaRPr lang="ru-RU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Благовещенск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 (56)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75(58)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Белогорск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(7)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(7)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Свободный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г. </a:t>
                      </a:r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Зея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Благовещенский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(6)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(6)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Серышевский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(5)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(5)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Белогорский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Магдагачинский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(2)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 (1)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(3)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Мазановский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(2)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(2)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Тамбовский район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(2)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(2)</a:t>
                      </a:r>
                      <a:endParaRPr lang="ru-RU" sz="2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4" marR="91434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35719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ЛОВУШКА 1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РЕБЕНОК СПЕШИТ  НА АВТОБУС -  ОН НЕ ВИДИТ НИЧЕГО ВОКРУГ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83c9983f62ef8d812b2aa5bbeb2118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Ловушка закрытого обзора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пешеходном переходе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881570" cy="261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485776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"Машина медленно идет, успею перебежать", - думает ребенок... и попадает под автомобиль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ost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533524"/>
            <a:ext cx="9144000" cy="531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зоне остановки общественного транспорта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3116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00100" y="4500569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опаснее всего переходить улицу: в зоне остановки или на перекрестке? Обычно дети говорят: "На перекрестке опаснее". Это не так. В зоне остановки попадают под машину в три раза больше детей, чем на перекрестке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-1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углу перекрестка</a:t>
            </a:r>
            <a:endParaRPr lang="ru-RU" sz="32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85992"/>
            <a:ext cx="2667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2667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2667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3714752"/>
            <a:ext cx="2667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85786" y="5500702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попадают под машину в типичных дорожных "ловушках"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пешеходном переходе</a:t>
            </a:r>
            <a:endParaRPr lang="ru-RU" dirty="0"/>
          </a:p>
        </p:txBody>
      </p:sp>
      <p:pic>
        <p:nvPicPr>
          <p:cNvPr id="10" name="Picture 7" descr="Копия img44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0" y="1714488"/>
            <a:ext cx="9144000" cy="52959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429684" cy="60722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ЛОВУШКА 5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ДЕТИ, ПРОПУСТИВ МАШИНУ, ТУТ ЖЕ БЕГУТ ЧЕРЕЗ ДОРОГУ.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ОЧЕНЬ ОПАСНО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4143404" cy="19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4714884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первые мгновения только что проехавший автомобиль нередко закрывает собой встречную машину. Под нее может попасть ребенок, если он, пропустив первый автомобиль, сразу побежит через дорогу</a:t>
            </a:r>
            <a:endParaRPr lang="ru-RU" dirty="0"/>
          </a:p>
        </p:txBody>
      </p:sp>
      <p:pic>
        <p:nvPicPr>
          <p:cNvPr id="6" name="Рисунок 5" descr="Image_1_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357167"/>
            <a:ext cx="6215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светофора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ЛОВУШКА 6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 РЕБЕНКА НАБЛЮДАТЬ ЗА ДОРОЖНОЙ ОБСТАНОВКОЙ СЛЕВА И СПРАВА, КОГДА СТОИТЕ НА ОСЕВОЙ ЛИНИИ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619375"/>
            <a:ext cx="3810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429132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Остановившись на осевой линии, дети следят, как правило, лишь за теми автомобилями, которые подъезжают к ним справа, и не думают о машинах, идущих у них за спиной. Испугавшись, ребенок может сделать шаг назад - прямо под колеса автомобиля, подъехавшего к нему слева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bafc9d2145ed3e0afb62ba1372d76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8572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«Ловушки»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отвлечения внимания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ЛОВУШКА 7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НЕ УМЕЕТ ПРЕДВИДЕТЬ СКРЫТУЮ ОПАСНОСТЬ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214554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643445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Чем может быть опасна стоящая машина?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стоящей машиной часто бывает скрыта другая, движущаяся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288" y="44450"/>
            <a:ext cx="8353425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Неосторожность при игре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4941888"/>
            <a:ext cx="8207375" cy="1538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возле дорога - опасна!</a:t>
            </a:r>
          </a:p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игры ребенок может не заметить, как выбежит на проезжу часть.  </a:t>
            </a:r>
            <a:r>
              <a:rPr lang="ru-RU" sz="3200" dirty="0"/>
              <a:t/>
            </a:r>
            <a:br>
              <a:rPr lang="ru-RU" sz="3200" dirty="0"/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7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882650"/>
            <a:ext cx="54054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5288" y="188913"/>
            <a:ext cx="8353425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938" y="4508500"/>
            <a:ext cx="8642350" cy="2001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Недостаточно научить детей ориентироваться на зеленый сигнал светофора, необходимо убедиться, что опасность не угрожает. Необходимо убедиться, что все водители пропускают пешехода.</a:t>
            </a: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012825"/>
            <a:ext cx="4795838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95850" y="1471613"/>
            <a:ext cx="4248150" cy="289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Зелёный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светофора –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значит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безопасно. 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ДТП с участием </a:t>
            </a:r>
            <a:b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детей-пассажиров до 16 лет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85775" y="1844675"/>
          <a:ext cx="8172450" cy="40179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0"/>
                <a:gridCol w="2724150"/>
                <a:gridCol w="2724150"/>
              </a:tblGrid>
              <a:tr h="1296418"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мес. </a:t>
                      </a:r>
                    </a:p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en-US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мес.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en-US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3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ДТП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3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Погибли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06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Ранены</a:t>
                      </a:r>
                      <a:endParaRPr lang="ru-RU" sz="4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ru-RU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ru-RU" sz="3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5" marR="91435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18174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чем особенность детей перебегающих через дорогу?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 детей при этом направлены на тех (на то), вслед за кем (чем) они бегут, и можно не заметить движущийся транспорт справа или слева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Ловушки на пустынных улицах - 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моменты, когда дети попадают на улицу, где низкая интенсивность движения. На таких улицах дети, считая, что «машин нет», могут выходить или выбегать на проезжую часть, не осмотрев ее - выход не глядя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Pavel\Dor.Bezopas\Prezent for VL\Ошибки\Презент\p221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071942"/>
            <a:ext cx="41434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500570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“ЛОВУШКИ” </a:t>
            </a:r>
          </a:p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ПОНИЖЕННОГО ВНИМАНИЯ</a:t>
            </a:r>
          </a:p>
          <a:p>
            <a:pPr lvl="0" indent="381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ИЛИ “ПУСТЫННАЯ ДОРОГА”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“ЛОВУШКИ”, ПОДСТЕРЕГАЮЩИЕ ВОЗЛЕ ДОМА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4572000" cy="5643578"/>
          </a:xfrm>
          <a:prstGeom prst="rect">
            <a:avLst/>
          </a:prstGeom>
        </p:spPr>
      </p:pic>
      <p:pic>
        <p:nvPicPr>
          <p:cNvPr id="5" name="Рисунок 4" descr="1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4572000" cy="4000528"/>
          </a:xfrm>
          <a:prstGeom prst="rect">
            <a:avLst/>
          </a:prstGeom>
        </p:spPr>
      </p:pic>
      <p:pic>
        <p:nvPicPr>
          <p:cNvPr id="6" name="Рисунок 5" descr="2179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071942"/>
            <a:ext cx="4500562" cy="27729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“ЛОВУШКИ” </a:t>
            </a:r>
            <a:br>
              <a:rPr lang="ru-RU" sz="4400" dirty="0" smtClean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СЕРЕДИНЫ ДОРОГИ</a:t>
            </a:r>
            <a:r>
              <a:rPr lang="ru-RU" sz="5400" dirty="0" smtClean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ln>
                  <a:solidFill>
                    <a:schemeClr val="accent3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383081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4423"/>
            <a:ext cx="9144000" cy="564357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2-4-bezopasnost-dorozhnogo-dvizheniya-dlya-detej-v-kartinkakh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2967335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“ЛОВУШКИ”</a:t>
            </a:r>
          </a:p>
          <a:p>
            <a:pPr lvl="0" indent="3810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ПРИ ДВИЖЕНИИ ВДОЛЬ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Arial" pitchFamily="34" charset="0"/>
            </a:endParaRPr>
          </a:p>
          <a:p>
            <a:pPr lvl="0" indent="381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Arial" pitchFamily="34" charset="0"/>
              </a:rPr>
              <a:t>ПРОЕЗЖЕЙ ЧАСТИ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Главными условиями безопасности дорожного движения являются: видимость и обзорность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Видимость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возможность различать детали дорожной обстановки. Она зависит от погодных условий, освещения, степени контраста проезжей части по отношению к другим элементам дороги</a:t>
            </a:r>
          </a:p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Обзорность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возможность видеть проезжую часть и дорожную обстановку перед собой и по сторонам, т.е. отсутствие в поле зрения различных препятствий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Чтобы избежать возможных ошибок при проведении занятий по ПДД, обратить внимание 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Пользуйтесь для работы только теми учебниками и пособиями, содержание которых не имеет никаких противоречий с действующими в РФ «Правилами дорожного движения». Поэтому педагогу нужно обязательно иметь официальное издание «Правил дорожного движения», которые утверждены постановлением Совета Министров – Правительства РФ от 23.10.93 № 1090 и введены в действия с 1 июля 1994 года. С учетом изменений и дополнений внесенных постановлениями правительства РФ в 1998, 2000,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2008, 2009, 2010, 2011,2012,2013,2015,2017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гг.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Получить рекомендации, или посоветоваться о качестве какой-либо конкретной книги можно с опытными преподавателями ПДД, методистами или компетентными сотрудниками Госавтоинспекции.</a:t>
            </a:r>
          </a:p>
          <a:p>
            <a:pPr lvl="0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Обратите внимание, что правила для пешеходов в действующих ПДД сосредоточенны не только в разделе 4 «Обязанности пешеходов». Пункты, прямо или косвенно относящиеся к пешеходам, имеются также в разделах: 6, 8, 11, 12, 13, 14, 16, 17</a:t>
            </a:r>
          </a:p>
          <a:p>
            <a:pPr lvl="0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Все книги о ПДД, предназначенные для детей и учителей, изданные до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2003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года, действующим правилам не соответствуют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Использование их в качестве учебных и методических пособий не рекомендуется! Использовать данную литературу, равно как и определить качество книги, можно только при условии хороших знаний ПДД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aed5e7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О порядке перехода проезжей части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64360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началом перехода необходимо остановить направляющую пару, чтобы колонна сгруппировалась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Переходить проезжую часть разрешается только в местах, обозначенных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разметкой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или дорожным знаком 5.16.1 - 5.16.2 “Пешеходный переход”, а если их нет, то на перекрестке по линии тротуаров, пропустив транспорт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регулируемых перекрестках можно начинать переход только по разрешающему сигналу светофора или регулировщика, предварительно убедившись в том, что весь транспорт остановился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 населенных пунктов при отсутствии обозначенных пешеходных переходов дорогу следует переходить только под прямым углом к проезжей части и в местах, где она хорошо просматривается в обе стороны при условии отсутствия приближающегося транспорта. Переход дороги в зоне ограниченной видимости запрещен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Перед началом перехода сопровождающий должен выйти на проезжую часть с понятым флажком, чтобы привлечь внимание водителей и только после этого, убедившись, что все автомобили остановились, можно начинать переход группы детей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Если группа не успела закончить переход к моменту появления транспорта на близком расстоянии, сопровождающий предупреждает водителя поднятием красного флажка, становясь лицом к движению транспорта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переключении сигнала светофора на запрещающий, группа детей должна закончить переход проезжей части. Сопровождающий должен подать знак флажком водителям транспортных средств (пункт 14.3 ПДД)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m3658dd6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65008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docs.exdat.com/pars_docs/tw_refs/371/370494/370494_html_4dd1faf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35798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428605"/>
            <a:ext cx="7924800" cy="928693"/>
          </a:xfrm>
          <a:solidFill>
            <a:srgbClr val="FFCC99"/>
          </a:solidFill>
        </p:spPr>
        <p:txBody>
          <a:bodyPr/>
          <a:lstStyle/>
          <a:p>
            <a:pPr algn="ctr" eaLnBrk="1" hangingPunct="1"/>
            <a:r>
              <a:rPr lang="ru-RU" b="1" dirty="0" smtClean="0"/>
              <a:t>Ц Е Л Ь: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357850"/>
          </a:xfrm>
        </p:spPr>
        <p:txBody>
          <a:bodyPr/>
          <a:lstStyle/>
          <a:p>
            <a:pPr algn="ctr" eaLnBrk="1" hangingPunct="1"/>
            <a:endParaRPr lang="ru-RU" dirty="0" smtClean="0">
              <a:latin typeface="Script MT Bold" pitchFamily="66" charset="0"/>
            </a:endParaRPr>
          </a:p>
          <a:p>
            <a:pPr algn="ctr" eaLnBrk="1" hangingPunct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«Повышение активности педагогического коллектива, родителей и детей в обеспечении безопасности дорожного движения, активизация работы по пропаганде правил дорожного движения и безопасного образа жизни»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86322"/>
            <a:ext cx="2667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33127_html_638eb3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14554"/>
            <a:ext cx="4765642" cy="4643446"/>
          </a:xfrm>
          <a:prstGeom prst="rect">
            <a:avLst/>
          </a:prstGeom>
        </p:spPr>
      </p:pic>
      <p:pic>
        <p:nvPicPr>
          <p:cNvPr id="5" name="Рисунок 4" descr="2545_html_2c8456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214506"/>
            <a:ext cx="4857752" cy="46434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посмотри налево и направо и выясни: какая же это дорога — с односторонним или с двусторонним движением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10_html_70e7a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142584"/>
            <a:ext cx="8643998" cy="4501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дороге за секунду автомобиль проезжает 10-12 метров и даже больше. Опасно оглядываться назад, переходя дорогу, т.к. можно не заметить приближающийся автомобиль</a:t>
            </a:r>
            <a:endParaRPr lang="ru-RU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4-006-Kakoe-pravilo-narushili-vesjolye-chelove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002120"/>
            <a:ext cx="8786874" cy="3855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642919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Когда человек бежит, ему трудно наблюдать, видеть. </a:t>
            </a:r>
          </a:p>
          <a:p>
            <a:pPr algn="ctr"/>
            <a:r>
              <a:rPr lang="ru-RU" sz="2000" b="1" dirty="0" smtClean="0"/>
              <a:t>А при переходе дороги главное — внимательно смотреть </a:t>
            </a:r>
          </a:p>
          <a:p>
            <a:pPr algn="ctr"/>
            <a:r>
              <a:rPr lang="ru-RU" sz="2000" b="1" dirty="0" smtClean="0"/>
              <a:t>по сторонам, потому что дорога тоже обманчива: кажется, </a:t>
            </a:r>
          </a:p>
          <a:p>
            <a:pPr algn="ctr"/>
            <a:r>
              <a:rPr lang="ru-RU" sz="2000" b="1" dirty="0" smtClean="0"/>
              <a:t>что безопасно, и вдруг выезжает машина из переулка или </a:t>
            </a:r>
          </a:p>
          <a:p>
            <a:pPr algn="ctr"/>
            <a:r>
              <a:rPr lang="ru-RU" sz="2000" b="1" dirty="0" smtClean="0"/>
              <a:t>из-за другой машины</a:t>
            </a:r>
            <a:endParaRPr lang="ru-RU" sz="20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1550065271childre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35163"/>
            <a:ext cx="8001056" cy="46371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71435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Переходя дорогу, нужно быть внимательным. Участвуя в оживленной беседе, контроль над вниманием теряется</a:t>
            </a:r>
            <a:endParaRPr lang="ru-RU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5388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/>
              <a:t>Когда человек стоит на середине улицы, у него за спиной проезжают машины, он за ними не наблюдает. А стоять в потоке автомашин и не следить за ними — опасно.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Испугавшись приближающейся машины, можно по привычке сделать шаг назад — прямо под колеса проезжающего за спиной транспорта.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Стоя на середине улицы, надо быть очень собранным и внимательным, не делать ни одного шага не глядя. На улицах, по которым движется много автомобилей, лучше так рассчитать переход, чтобы не пришлось стоять на середине между двумя встречными потоками машин</a:t>
            </a:r>
            <a:r>
              <a:rPr lang="ru-RU" sz="24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уголок по правилам дорожного движения</a:t>
            </a:r>
            <a:endParaRPr lang="ru-RU" dirty="0"/>
          </a:p>
        </p:txBody>
      </p:sp>
      <p:pic>
        <p:nvPicPr>
          <p:cNvPr id="4" name="Содержимое 3" descr="113_78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1435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Мобильный </a:t>
            </a:r>
            <a:r>
              <a:rPr lang="ru-RU" dirty="0" err="1" smtClean="0"/>
              <a:t>автогородок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6437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628652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Мобильный </a:t>
            </a:r>
            <a:r>
              <a:rPr lang="ru-RU" dirty="0" err="1" smtClean="0"/>
              <a:t>автогородок</a:t>
            </a:r>
            <a:r>
              <a:rPr lang="ru-RU" dirty="0" smtClean="0"/>
              <a:t> размещается на любом твердом покрытии площадью от 100 м2 (10х10м).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850" y="549275"/>
            <a:ext cx="8351838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наши дети будут живы, </a:t>
            </a:r>
          </a:p>
          <a:p>
            <a:pPr algn="ctr">
              <a:defRPr/>
            </a:pPr>
            <a:r>
              <a:rPr lang="ru-RU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 и счастливы!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876425"/>
            <a:ext cx="6545262" cy="436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7570787" cy="792163"/>
          </a:xfrm>
          <a:solidFill>
            <a:srgbClr val="FFCC99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6600" b="1" dirty="0" smtClean="0"/>
              <a:t>З а </a:t>
            </a:r>
            <a:r>
              <a:rPr lang="ru-RU" sz="6600" b="1" dirty="0" err="1" smtClean="0"/>
              <a:t>д</a:t>
            </a:r>
            <a:r>
              <a:rPr lang="ru-RU" sz="6600" b="1" dirty="0" smtClean="0"/>
              <a:t> </a:t>
            </a:r>
            <a:r>
              <a:rPr lang="ru-RU" sz="6600" b="1" dirty="0" err="1" smtClean="0"/>
              <a:t>а</a:t>
            </a:r>
            <a:r>
              <a:rPr lang="ru-RU" sz="6600" b="1" dirty="0" smtClean="0"/>
              <a:t> ч 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28802"/>
            <a:ext cx="7993062" cy="466884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2000" dirty="0" smtClean="0">
              <a:latin typeface="Kunstler Script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 детей ориентироваться в различной обстановке;</a:t>
            </a: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Вырабатывать привычку правильно вести себя на улице;</a:t>
            </a:r>
          </a:p>
          <a:p>
            <a:pPr algn="ctr" eaLnBrk="1" hangingPunct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Воспитывать грамотного пешехода в тесном взаимодействии с семьей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latin typeface="Kunstler Script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048250"/>
            <a:ext cx="2667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ge-white-page-waterfall-1920x1200-wallpaper2535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p58_dorog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285992"/>
            <a:ext cx="4578496" cy="2238376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214810" y="4071942"/>
            <a:ext cx="4714908" cy="2298158"/>
            <a:chOff x="4214810" y="4214818"/>
            <a:chExt cx="4714908" cy="2298158"/>
          </a:xfrm>
        </p:grpSpPr>
        <p:pic>
          <p:nvPicPr>
            <p:cNvPr id="3" name="Рисунок 2" descr="39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14" y="4643446"/>
              <a:ext cx="1905000" cy="1314450"/>
            </a:xfrm>
            <a:prstGeom prst="rect">
              <a:avLst/>
            </a:prstGeom>
          </p:spPr>
        </p:pic>
        <p:pic>
          <p:nvPicPr>
            <p:cNvPr id="5" name="Рисунок 4" descr="49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6578" y="4643446"/>
              <a:ext cx="1905000" cy="1362075"/>
            </a:xfrm>
            <a:prstGeom prst="rect">
              <a:avLst/>
            </a:prstGeom>
          </p:spPr>
        </p:pic>
        <p:pic>
          <p:nvPicPr>
            <p:cNvPr id="6" name="Рисунок 5" descr="koma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4810" y="4214818"/>
              <a:ext cx="238125" cy="1905000"/>
            </a:xfrm>
            <a:prstGeom prst="rect">
              <a:avLst/>
            </a:prstGeom>
          </p:spPr>
        </p:pic>
        <p:pic>
          <p:nvPicPr>
            <p:cNvPr id="7" name="Рисунок 6" descr="koma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0562" y="4214818"/>
              <a:ext cx="238125" cy="1905000"/>
            </a:xfrm>
            <a:prstGeom prst="rect">
              <a:avLst/>
            </a:prstGeom>
          </p:spPr>
        </p:pic>
        <p:pic>
          <p:nvPicPr>
            <p:cNvPr id="8" name="Рисунок 7" descr="direct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29454" y="6143644"/>
              <a:ext cx="762599" cy="2905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86710" y="6143644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1=В</a:t>
              </a:r>
              <a:endParaRPr lang="ru-RU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2976" y="50004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Разгадаем ребусы: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Психофизиологические особенности детей, определяющие их  поведение на дороге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Дети не всегда могут правильно оценить мгновенно меняющуюся обстановку на дороге, часто завышают свои возможности.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Дети иначе, чем взрослые переходят дорогу. Взрослые, подходя к проезжей части, уже издалека  наблюдают и оценивают создавшуюся ситуацию. Дети же начинают наблюдение, только подойдя  к краю проезжей части или уже находясь на ней. В результате – мозг ребенка  не успевает переварить информацию и дать правильную команду к действию.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Дети младшего возраста переносят в реальный мир свои представления из микромира игрушек. Например, что реальные т.с. могут в действительности останавливаться на месте так же мгновенно, как и игрушечные.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Рост ребенка – серьезное препятствие для обзора окружающей обстановки: из-за стоящих транспортных средств ему не видно, что делается на дороге, в тоже время он сам не виден из-за машин водителям.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Особенности детского внимания. Оно избирательно и концентрируется  не на предметах, представляющих опасность, а на тех, которые в данный момент интересуют его больше  всего.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 детей короче шаг и меньше сектор обзора на 15-20% (ребенок: до 70 гр. по горизонтали и до 90 градусов по вертикали; взрослый соответственно 120 и 150)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Замедленная реакция на опасность 3-4 секунды (вместо 0,8-1 у взрослых).</a:t>
            </a:r>
          </a:p>
          <a:p>
            <a:pPr lvl="0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Оценка движущихся т.с. подвержена влиянию контрастов. Чем больше т.с., тем быстрее дети  представляют его движение. При приближении большого грузовика, даже если он движется с небольшой скоростью, ребенок реже рискует пересекать п.ч., однако недооценивает опасность небольшой машины, движущейся с небольшой скоростью.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Чем труднее ситуация для ребенка и чем большую сообразительность и скорость в принятии решения ему надо проявлять, тем сильнее развивается торможение в ЦНС ребенка. Развивается замкнутый круг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опаснее ситуация, тем ребенок медленнее и не правильнее принимает решение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2949</Words>
  <Application>Microsoft Office PowerPoint</Application>
  <PresentationFormat>Экран (4:3)</PresentationFormat>
  <Paragraphs>266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Поток</vt:lpstr>
      <vt:lpstr>Слайд 1</vt:lpstr>
      <vt:lpstr>Статистика ДТП с участием  детей до 16 лет</vt:lpstr>
      <vt:lpstr>Рост ДТП с участием детей</vt:lpstr>
      <vt:lpstr>Статистика ДТП с участием  детей-пассажиров до 16 лет</vt:lpstr>
      <vt:lpstr>Ц Е Л Ь:</vt:lpstr>
      <vt:lpstr>З а д а ч и:</vt:lpstr>
      <vt:lpstr>Слайд 7</vt:lpstr>
      <vt:lpstr> Психофизиологические особенности детей, определяющие их  поведение на дороге </vt:lpstr>
      <vt:lpstr>Слайд 9</vt:lpstr>
      <vt:lpstr>Слайд 10</vt:lpstr>
      <vt:lpstr>Слайд 11</vt:lpstr>
      <vt:lpstr>Переход дороги</vt:lpstr>
      <vt:lpstr>Слайд 13</vt:lpstr>
      <vt:lpstr>Каждый ребенок должен знать 4 основных закона  безопасности дорожного движения: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Неправильно объясняют значение дорожного знака «Дети» </vt:lpstr>
      <vt:lpstr>Слайд 27</vt:lpstr>
      <vt:lpstr>Проблемное обучение  в процессе преподавания основ безопасного поведения на дороге </vt:lpstr>
      <vt:lpstr> О дорожных "ловушках"</vt:lpstr>
      <vt:lpstr>    ЛОВУШКА 1   КОГДА РЕБЕНОК СПЕШИТ  НА АВТОБУС -  ОН НЕ ВИДИТ НИЧЕГО ВОКРУГ  </vt:lpstr>
      <vt:lpstr>Слайд 31</vt:lpstr>
      <vt:lpstr>«Ловушки»  на пешеходном переходе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“ЛОВУШКИ”  СЕРЕДИНЫ ДОРОГИ </vt:lpstr>
      <vt:lpstr>Слайд 43</vt:lpstr>
      <vt:lpstr>Слайд 44</vt:lpstr>
      <vt:lpstr>Слайд 45</vt:lpstr>
      <vt:lpstr>Слайд 46</vt:lpstr>
      <vt:lpstr>О порядке перехода проезжей части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уголок по правилам дорожного движения</vt:lpstr>
      <vt:lpstr>Мобильный автогородок</vt:lpstr>
      <vt:lpstr>Слайд 57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AMD</dc:creator>
  <cp:lastModifiedBy>ADMIN</cp:lastModifiedBy>
  <cp:revision>47</cp:revision>
  <dcterms:created xsi:type="dcterms:W3CDTF">2013-03-24T10:02:06Z</dcterms:created>
  <dcterms:modified xsi:type="dcterms:W3CDTF">2018-10-02T10:39:51Z</dcterms:modified>
</cp:coreProperties>
</file>